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76" r:id="rId18"/>
    <p:sldId id="277" r:id="rId19"/>
    <p:sldId id="272" r:id="rId20"/>
    <p:sldId id="278" r:id="rId21"/>
    <p:sldId id="279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 autoAdjust="0"/>
    <p:restoredTop sz="83043" autoAdjust="0"/>
  </p:normalViewPr>
  <p:slideViewPr>
    <p:cSldViewPr>
      <p:cViewPr varScale="1">
        <p:scale>
          <a:sx n="131" d="100"/>
          <a:sy n="131" d="100"/>
        </p:scale>
        <p:origin x="162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DC2A9-C231-40DD-9FC4-2A78DF078222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1DD7A-03E5-469F-9E8A-529802C019B2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5177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1DD7A-03E5-469F-9E8A-529802C019B2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8DE21-B371-4EB9-BAE2-8BBC5E8FD6C7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4D88-BAA0-4571-90D8-5BF49BB47F2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8DE21-B371-4EB9-BAE2-8BBC5E8FD6C7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4D88-BAA0-4571-90D8-5BF49BB47F2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8DE21-B371-4EB9-BAE2-8BBC5E8FD6C7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4D88-BAA0-4571-90D8-5BF49BB47F2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8DE21-B371-4EB9-BAE2-8BBC5E8FD6C7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4D88-BAA0-4571-90D8-5BF49BB47F2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8DE21-B371-4EB9-BAE2-8BBC5E8FD6C7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4D88-BAA0-4571-90D8-5BF49BB47F2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8DE21-B371-4EB9-BAE2-8BBC5E8FD6C7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4D88-BAA0-4571-90D8-5BF49BB47F2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8DE21-B371-4EB9-BAE2-8BBC5E8FD6C7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4D88-BAA0-4571-90D8-5BF49BB47F2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8DE21-B371-4EB9-BAE2-8BBC5E8FD6C7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4D88-BAA0-4571-90D8-5BF49BB47F2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8DE21-B371-4EB9-BAE2-8BBC5E8FD6C7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4D88-BAA0-4571-90D8-5BF49BB47F2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8DE21-B371-4EB9-BAE2-8BBC5E8FD6C7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4D88-BAA0-4571-90D8-5BF49BB47F2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8DE21-B371-4EB9-BAE2-8BBC5E8FD6C7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34D88-BAA0-4571-90D8-5BF49BB47F2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8DE21-B371-4EB9-BAE2-8BBC5E8FD6C7}" type="datetimeFigureOut">
              <a:rPr lang="es-MX" smtClean="0"/>
              <a:pPr/>
              <a:t>03/12/21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34D88-BAA0-4571-90D8-5BF49BB47F21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roserviciosnes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571481"/>
            <a:ext cx="7743852" cy="1857387"/>
          </a:xfrm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sz="8000" dirty="0"/>
              <a:t>Productos </a:t>
            </a:r>
            <a:r>
              <a:rPr lang="es-ES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</a:t>
            </a:r>
            <a:endParaRPr lang="es-MX" sz="8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3286124"/>
            <a:ext cx="8143932" cy="2852742"/>
          </a:xfrm>
          <a:solidFill>
            <a:srgbClr val="FF0000"/>
          </a:solidFill>
          <a:ln>
            <a:solidFill>
              <a:srgbClr val="FFFF00"/>
            </a:solidFill>
          </a:ln>
        </p:spPr>
        <p:txBody>
          <a:bodyPr>
            <a:normAutofit lnSpcReduction="10000"/>
          </a:bodyPr>
          <a:lstStyle/>
          <a:p>
            <a:r>
              <a:rPr lang="es-ES" dirty="0">
                <a:solidFill>
                  <a:schemeClr val="tx1"/>
                </a:solidFill>
              </a:rPr>
              <a:t>Los productos NES están concebidos para resolver los problemas de </a:t>
            </a:r>
            <a:r>
              <a:rPr lang="es-ES" i="1" u="sng" dirty="0">
                <a:solidFill>
                  <a:schemeClr val="tx1"/>
                </a:solidFill>
              </a:rPr>
              <a:t>Fertilidad</a:t>
            </a:r>
            <a:r>
              <a:rPr lang="es-ES" u="sng" dirty="0">
                <a:solidFill>
                  <a:schemeClr val="tx1"/>
                </a:solidFill>
              </a:rPr>
              <a:t> y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i="1" u="sng" dirty="0">
                <a:solidFill>
                  <a:schemeClr val="tx1"/>
                </a:solidFill>
              </a:rPr>
              <a:t>Terapéutica vegetal</a:t>
            </a:r>
            <a:r>
              <a:rPr lang="es-ES" dirty="0">
                <a:solidFill>
                  <a:schemeClr val="tx1"/>
                </a:solidFill>
              </a:rPr>
              <a:t>.</a:t>
            </a:r>
          </a:p>
          <a:p>
            <a:r>
              <a:rPr lang="es-ES" dirty="0">
                <a:solidFill>
                  <a:schemeClr val="tx1"/>
                </a:solidFill>
              </a:rPr>
              <a:t>Los Servicios NES están disponibles para que usted pueda </a:t>
            </a:r>
            <a:r>
              <a:rPr lang="es-ES" b="1" dirty="0">
                <a:solidFill>
                  <a:schemeClr val="tx1"/>
                </a:solidFill>
              </a:rPr>
              <a:t>nutrir</a:t>
            </a:r>
            <a:r>
              <a:rPr lang="es-ES" dirty="0">
                <a:solidFill>
                  <a:schemeClr val="tx1"/>
                </a:solidFill>
              </a:rPr>
              <a:t> y </a:t>
            </a:r>
            <a:r>
              <a:rPr lang="es-ES" b="1" dirty="0">
                <a:solidFill>
                  <a:schemeClr val="tx1"/>
                </a:solidFill>
              </a:rPr>
              <a:t>curar</a:t>
            </a:r>
            <a:r>
              <a:rPr lang="es-ES" dirty="0">
                <a:solidFill>
                  <a:schemeClr val="tx1"/>
                </a:solidFill>
              </a:rPr>
              <a:t> sus plantas con insumos baratos y carentes de toxicidad.</a:t>
            </a:r>
            <a:endParaRPr lang="es-MX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14282" y="214290"/>
            <a:ext cx="3429024" cy="1000132"/>
          </a:xfrm>
          <a:ln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br>
              <a:rPr lang="es-MX" dirty="0"/>
            </a:br>
            <a:br>
              <a:rPr lang="es-MX" dirty="0"/>
            </a:br>
            <a:br>
              <a:rPr lang="es-MX" dirty="0"/>
            </a:br>
            <a:br>
              <a:rPr lang="es-MX" dirty="0"/>
            </a:br>
            <a:r>
              <a:rPr lang="es-MX" sz="2200" dirty="0"/>
              <a:t>Los productos NES cuentan con certificado de orgánico.</a:t>
            </a:r>
            <a:br>
              <a:rPr lang="es-MX" dirty="0"/>
            </a:b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3786182" y="214290"/>
            <a:ext cx="5143536" cy="1000132"/>
          </a:xfrm>
          <a:ln>
            <a:solidFill>
              <a:srgbClr val="FFFF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s-ES_tradnl" dirty="0"/>
              <a:t>NES. Solo para agricultores</a:t>
            </a:r>
            <a:br>
              <a:rPr lang="es-ES_tradnl" dirty="0"/>
            </a:br>
            <a:r>
              <a:rPr lang="es-ES_tradnl" dirty="0"/>
              <a:t>         INTELIGENTES </a:t>
            </a:r>
            <a:endParaRPr lang="es-MX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>
          <a:xfrm>
            <a:off x="214282" y="1285860"/>
            <a:ext cx="3429024" cy="5572140"/>
          </a:xfrm>
          <a:solidFill>
            <a:srgbClr val="FF0000"/>
          </a:solidFill>
          <a:ln>
            <a:solidFill>
              <a:srgbClr val="FFFF00"/>
            </a:solidFill>
          </a:ln>
        </p:spPr>
        <p:txBody>
          <a:bodyPr>
            <a:normAutofit fontScale="92500" lnSpcReduction="10000"/>
          </a:bodyPr>
          <a:lstStyle/>
          <a:p>
            <a:pPr lvl="0" algn="ctr" fontAlgn="base">
              <a:lnSpc>
                <a:spcPct val="90000"/>
              </a:lnSpc>
              <a:spcAft>
                <a:spcPct val="0"/>
              </a:spcAft>
              <a:buClr>
                <a:srgbClr val="FFCC66"/>
              </a:buClr>
              <a:buSzPct val="80000"/>
            </a:pPr>
            <a:endParaRPr kumimoji="0" lang="es-ES_tradnl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  <a:p>
            <a:pPr lvl="0" algn="ctr" fontAlgn="base">
              <a:lnSpc>
                <a:spcPct val="90000"/>
              </a:lnSpc>
              <a:spcAft>
                <a:spcPct val="0"/>
              </a:spcAft>
              <a:buClr>
                <a:srgbClr val="FFCC66"/>
              </a:buClr>
              <a:buSzPct val="80000"/>
            </a:pPr>
            <a:r>
              <a:rPr kumimoji="0" lang="es-ES_tradn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NES- fungicida acaricida presentación líquida.</a:t>
            </a:r>
          </a:p>
          <a:p>
            <a:pPr lvl="0" algn="ctr" fontAlgn="base">
              <a:lnSpc>
                <a:spcPct val="90000"/>
              </a:lnSpc>
              <a:spcAft>
                <a:spcPct val="0"/>
              </a:spcAft>
              <a:buClr>
                <a:srgbClr val="FFCC66"/>
              </a:buClr>
              <a:buSzPct val="80000"/>
            </a:pPr>
            <a:r>
              <a:rPr kumimoji="0" lang="es-ES_tradn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NES pasta antiséptica</a:t>
            </a:r>
          </a:p>
          <a:p>
            <a:pPr lvl="0" algn="ctr" fontAlgn="base">
              <a:lnSpc>
                <a:spcPct val="90000"/>
              </a:lnSpc>
              <a:spcAft>
                <a:spcPct val="0"/>
              </a:spcAft>
              <a:buClr>
                <a:srgbClr val="FFCC66"/>
              </a:buClr>
              <a:buSzPct val="80000"/>
            </a:pPr>
            <a:r>
              <a:rPr kumimoji="0" lang="es-ES_tradn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NES- fertilizante líquido con ácidos húmicos y fúlvicos.</a:t>
            </a:r>
          </a:p>
          <a:p>
            <a:pPr lvl="0" algn="ctr" fontAlgn="base">
              <a:lnSpc>
                <a:spcPct val="90000"/>
              </a:lnSpc>
              <a:spcAft>
                <a:spcPct val="0"/>
              </a:spcAft>
              <a:buClr>
                <a:srgbClr val="FFCC66"/>
              </a:buClr>
              <a:buSzPct val="80000"/>
            </a:pPr>
            <a:r>
              <a:rPr kumimoji="0" lang="es-ES_tradnl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NES- fertilizante granulado con micorrizas y hongos insecticidas.</a:t>
            </a:r>
            <a:r>
              <a:rPr kumimoji="0" lang="es-ES_tradnl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</a:t>
            </a:r>
            <a:endParaRPr kumimoji="0" lang="es-E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  <a:p>
            <a:endParaRPr lang="es-MX" dirty="0"/>
          </a:p>
        </p:txBody>
      </p:sp>
      <p:pic>
        <p:nvPicPr>
          <p:cNvPr id="7" name="Picture 7" descr="NES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86182" y="1285860"/>
            <a:ext cx="5143536" cy="5572140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ln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</a:t>
            </a:r>
            <a:r>
              <a:rPr lang="es-ES" dirty="0"/>
              <a:t>. Fungicida Acaricida</a:t>
            </a:r>
            <a:br>
              <a:rPr lang="es-ES" dirty="0"/>
            </a:br>
            <a:r>
              <a:rPr lang="es-ES" i="1" dirty="0"/>
              <a:t>Ficha técnica</a:t>
            </a:r>
            <a:r>
              <a:rPr lang="es-ES" sz="3600" dirty="0"/>
              <a:t>.(Descripción general)</a:t>
            </a:r>
            <a:endParaRPr lang="es-MX" sz="3600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28596" y="1500174"/>
            <a:ext cx="8258204" cy="4857784"/>
          </a:xfrm>
          <a:solidFill>
            <a:srgbClr val="FF0000"/>
          </a:solidFill>
          <a:ln>
            <a:solidFill>
              <a:srgbClr val="FFFF00"/>
            </a:solidFill>
          </a:ln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s-ES" dirty="0"/>
              <a:t>Tiene una acción  </a:t>
            </a:r>
            <a:r>
              <a:rPr lang="es-ES" b="1" i="1" u="sng" dirty="0"/>
              <a:t>SISTÉMICA Y DE CONTACTO.</a:t>
            </a:r>
          </a:p>
          <a:p>
            <a:pPr algn="ctr"/>
            <a:r>
              <a:rPr lang="es-ES" dirty="0"/>
              <a:t>La acción </a:t>
            </a:r>
            <a:r>
              <a:rPr lang="es-ES" b="1" dirty="0"/>
              <a:t>funguicida sistémica </a:t>
            </a:r>
            <a:r>
              <a:rPr lang="es-ES" dirty="0"/>
              <a:t>se pone de manifiesto al eliminar del sistema circulatorio de los cítricos el agente causal de la </a:t>
            </a:r>
            <a:r>
              <a:rPr lang="es-ES" b="1" dirty="0"/>
              <a:t>Gomosis</a:t>
            </a:r>
            <a:r>
              <a:rPr lang="es-ES" dirty="0"/>
              <a:t> </a:t>
            </a:r>
            <a:r>
              <a:rPr lang="es-ES" i="1" dirty="0"/>
              <a:t>Phytophtora spp</a:t>
            </a:r>
            <a:r>
              <a:rPr lang="es-ES" dirty="0"/>
              <a:t>.</a:t>
            </a:r>
          </a:p>
          <a:p>
            <a:pPr algn="ctr"/>
            <a:r>
              <a:rPr lang="es-ES" dirty="0"/>
              <a:t>La acción </a:t>
            </a:r>
            <a:r>
              <a:rPr lang="es-ES" b="1" dirty="0"/>
              <a:t>funguicida acaricida de contacto</a:t>
            </a:r>
            <a:r>
              <a:rPr lang="es-ES" dirty="0"/>
              <a:t> se pone de manifiesto al eliminar ácaros y hongos que afectan flores, hojas, ramas y frutos de las plantas. Así como huevecillos, larvas y ninfas de insectos plagas que aparecen colapsados luego de aplicarse NES al 2 %.</a:t>
            </a:r>
            <a:endParaRPr lang="es-MX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</a:t>
            </a:r>
            <a:r>
              <a:rPr lang="es-ES" dirty="0"/>
              <a:t>. Fungicida Acaricida</a:t>
            </a:r>
            <a:br>
              <a:rPr lang="es-ES" dirty="0"/>
            </a:br>
            <a:r>
              <a:rPr lang="es-ES" i="1" dirty="0"/>
              <a:t>Ficha técnica</a:t>
            </a:r>
            <a:r>
              <a:rPr lang="es-ES" sz="3600" dirty="0"/>
              <a:t>.(Mecanismo de acción)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solidFill>
            <a:srgbClr val="FF0000"/>
          </a:solidFill>
          <a:ln>
            <a:solidFill>
              <a:srgbClr val="FFFF00"/>
            </a:solidFill>
          </a:ln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ES" b="1" dirty="0"/>
              <a:t>Su eficiente mecanismo de acción se basa en:</a:t>
            </a:r>
          </a:p>
          <a:p>
            <a:pPr algn="ctr"/>
            <a:r>
              <a:rPr lang="es-ES" dirty="0"/>
              <a:t>Su elevado pH que modifica el balance osmótico de los microorganismos; esto trae como consecuencia la ruptura de la membrana plasmática y la desorganización de sus componentes intraplasmáticos.</a:t>
            </a:r>
          </a:p>
          <a:p>
            <a:pPr algn="ctr"/>
            <a:r>
              <a:rPr lang="es-ES" u="sng" dirty="0"/>
              <a:t>La acción directa del azufre como control</a:t>
            </a:r>
            <a:r>
              <a:rPr lang="es-ES" dirty="0"/>
              <a:t> y </a:t>
            </a:r>
            <a:r>
              <a:rPr lang="es-ES" i="1" dirty="0"/>
              <a:t>como agente de defensa contra plagas y enfermedades </a:t>
            </a:r>
            <a:r>
              <a:rPr lang="es-ES" dirty="0"/>
              <a:t>(formación de sulfitos y liberación de sulfuro de hidrógeno).</a:t>
            </a:r>
          </a:p>
          <a:p>
            <a:pPr algn="ctr"/>
            <a:r>
              <a:rPr lang="es-ES" dirty="0"/>
              <a:t>Aporte de cationes como Ca, Mg, K, Na y Fe.</a:t>
            </a:r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  <a:ln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</a:t>
            </a:r>
            <a:r>
              <a:rPr lang="es-ES" dirty="0"/>
              <a:t>. Fungicida Acaricida</a:t>
            </a:r>
            <a:br>
              <a:rPr lang="es-ES" dirty="0"/>
            </a:br>
            <a:r>
              <a:rPr lang="es-ES" i="1" dirty="0"/>
              <a:t>Ficha técnica</a:t>
            </a:r>
            <a:r>
              <a:rPr lang="es-ES" sz="3600" dirty="0"/>
              <a:t>.(Fenómenos de resistencia y de persistencia en el medio ambiente)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  <a:solidFill>
            <a:srgbClr val="FF0000"/>
          </a:solidFill>
          <a:ln>
            <a:solidFill>
              <a:srgbClr val="FFFF00"/>
            </a:solidFill>
          </a:ln>
        </p:spPr>
        <p:txBody>
          <a:bodyPr/>
          <a:lstStyle/>
          <a:p>
            <a:pPr algn="ctr"/>
            <a:r>
              <a:rPr lang="es-ES" dirty="0"/>
              <a:t>En 31 años no se ha variado la dosis del 2 %. </a:t>
            </a:r>
            <a:r>
              <a:rPr lang="es-ES" u="sng" dirty="0"/>
              <a:t>Eso indica que aún no se verifica </a:t>
            </a:r>
            <a:r>
              <a:rPr lang="es-ES" b="1" i="1" dirty="0"/>
              <a:t>ningún tipo de resistencia</a:t>
            </a:r>
            <a:r>
              <a:rPr lang="es-ES" dirty="0"/>
              <a:t> </a:t>
            </a:r>
            <a:r>
              <a:rPr lang="es-ES" u="sng" dirty="0"/>
              <a:t>en los organismos que controla.</a:t>
            </a:r>
          </a:p>
          <a:p>
            <a:pPr algn="ctr"/>
            <a:endParaRPr lang="es-ES" u="sng" dirty="0"/>
          </a:p>
          <a:p>
            <a:pPr algn="ctr"/>
            <a:r>
              <a:rPr lang="es-ES" u="sng" dirty="0"/>
              <a:t>NES Fungicida acaricida</a:t>
            </a:r>
            <a:r>
              <a:rPr lang="es-ES" dirty="0"/>
              <a:t> es hidrosoluble y sus componentes activos son biodegradables. </a:t>
            </a:r>
            <a:endParaRPr lang="es-MX" u="sn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74638"/>
            <a:ext cx="8429684" cy="1725602"/>
          </a:xfrm>
          <a:ln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</a:t>
            </a:r>
            <a:r>
              <a:rPr lang="es-ES" dirty="0"/>
              <a:t>. Fungicida Acaricida</a:t>
            </a:r>
            <a:br>
              <a:rPr lang="es-ES" dirty="0"/>
            </a:br>
            <a:r>
              <a:rPr lang="es-ES" i="1" dirty="0"/>
              <a:t>Ficha técnica</a:t>
            </a:r>
            <a:r>
              <a:rPr lang="es-ES" dirty="0"/>
              <a:t>.(</a:t>
            </a:r>
            <a:r>
              <a:rPr lang="es-ES" sz="3600" dirty="0"/>
              <a:t>Principales agentes causales de plagas y enfermedades eliminados por el NES</a:t>
            </a:r>
            <a:r>
              <a:rPr lang="es-ES" dirty="0"/>
              <a:t>)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625857"/>
          </a:xfrm>
          <a:solidFill>
            <a:srgbClr val="FF0000"/>
          </a:solidFill>
          <a:ln>
            <a:solidFill>
              <a:srgbClr val="FFFF00"/>
            </a:solidFill>
          </a:ln>
        </p:spPr>
        <p:txBody>
          <a:bodyPr>
            <a:normAutofit lnSpcReduction="10000"/>
          </a:bodyPr>
          <a:lstStyle/>
          <a:p>
            <a:r>
              <a:rPr lang="es-ES" dirty="0" err="1"/>
              <a:t>Phytophtora</a:t>
            </a:r>
            <a:r>
              <a:rPr lang="es-ES" dirty="0"/>
              <a:t> spp. Colletotricum spp. Fusarium spp. Rizoctonia spp. Botrytis spp. Elsinoe spp. Oídium spp.</a:t>
            </a:r>
          </a:p>
          <a:p>
            <a:pPr>
              <a:buNone/>
            </a:pPr>
            <a:r>
              <a:rPr lang="es-ES" dirty="0"/>
              <a:t> </a:t>
            </a:r>
          </a:p>
          <a:p>
            <a:r>
              <a:rPr lang="es-ES" dirty="0"/>
              <a:t>Phyllocoptruta spp. Unaspis spp. Tetranychus spp. Paratetranychus spp. Pseudoccocus spp. Aonidiella spp. Diaphorina spp.</a:t>
            </a:r>
            <a:endParaRPr lang="es-MX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643074"/>
          </a:xfrm>
          <a:ln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</a:t>
            </a:r>
            <a:r>
              <a:rPr lang="es-ES" dirty="0"/>
              <a:t>. Fungicida Acaricida.</a:t>
            </a:r>
            <a:br>
              <a:rPr lang="es-ES" dirty="0"/>
            </a:br>
            <a:r>
              <a:rPr lang="es-ES" sz="4000" dirty="0"/>
              <a:t>Principales cultivos donde se ha aplicado NES al 2 % con éxito.</a:t>
            </a:r>
            <a:endParaRPr lang="es-MX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  <a:solidFill>
            <a:srgbClr val="FF0000"/>
          </a:solidFill>
          <a:ln>
            <a:solidFill>
              <a:srgbClr val="FFFF00"/>
            </a:solidFill>
          </a:ln>
        </p:spPr>
        <p:txBody>
          <a:bodyPr/>
          <a:lstStyle/>
          <a:p>
            <a:pPr algn="ctr">
              <a:buNone/>
            </a:pPr>
            <a:r>
              <a:rPr lang="es-ES" u="sng" dirty="0"/>
              <a:t>NES ha eliminado todo tipo de agente causal de patogenias vegetales en los siguientes cultivos</a:t>
            </a:r>
            <a:r>
              <a:rPr lang="es-ES" dirty="0"/>
              <a:t>:</a:t>
            </a:r>
          </a:p>
          <a:p>
            <a:r>
              <a:rPr lang="es-ES" b="1" dirty="0"/>
              <a:t>De ciclo largo.</a:t>
            </a:r>
            <a:r>
              <a:rPr lang="es-ES" dirty="0"/>
              <a:t> </a:t>
            </a:r>
            <a:r>
              <a:rPr lang="es-ES" i="1" dirty="0"/>
              <a:t>Cítricos</a:t>
            </a:r>
            <a:r>
              <a:rPr lang="es-ES" dirty="0"/>
              <a:t> (todas las especies), </a:t>
            </a:r>
            <a:r>
              <a:rPr lang="es-ES" i="1" dirty="0"/>
              <a:t>Mangos, Manzanas, Aguacates, Papaya, Cacao y Banano</a:t>
            </a:r>
            <a:r>
              <a:rPr lang="es-ES" dirty="0"/>
              <a:t>.</a:t>
            </a:r>
          </a:p>
          <a:p>
            <a:r>
              <a:rPr lang="es-ES" b="1" dirty="0"/>
              <a:t>De ciclo corto.</a:t>
            </a:r>
            <a:r>
              <a:rPr lang="es-ES" dirty="0"/>
              <a:t> </a:t>
            </a:r>
            <a:r>
              <a:rPr lang="es-ES" i="1" dirty="0"/>
              <a:t>Tomates, Sandías, Pepinos, Soya y Chiles.</a:t>
            </a:r>
            <a:r>
              <a:rPr lang="es-ES" dirty="0"/>
              <a:t> </a:t>
            </a:r>
            <a:endParaRPr lang="es-MX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</a:t>
            </a:r>
            <a:r>
              <a:rPr lang="es-ES" dirty="0">
                <a:solidFill>
                  <a:prstClr val="black"/>
                </a:solidFill>
              </a:rPr>
              <a:t>. Fungicida Acaricida.</a:t>
            </a:r>
            <a:br>
              <a:rPr lang="es-ES" dirty="0">
                <a:solidFill>
                  <a:prstClr val="black"/>
                </a:solidFill>
              </a:rPr>
            </a:br>
            <a:r>
              <a:rPr lang="es-ES" dirty="0">
                <a:solidFill>
                  <a:prstClr val="black"/>
                </a:solidFill>
              </a:rPr>
              <a:t>Otros usos del NES.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solidFill>
            <a:srgbClr val="FF0000"/>
          </a:solidFill>
          <a:ln>
            <a:solidFill>
              <a:srgbClr val="FFFF00"/>
            </a:solidFill>
          </a:ln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s-ES" u="sng" dirty="0"/>
              <a:t>Además de controlar patogenias vegetales en diferentes cultivos en campo e invernaderos, puede emplearse para</a:t>
            </a:r>
            <a:r>
              <a:rPr lang="es-ES" dirty="0"/>
              <a:t>:</a:t>
            </a:r>
          </a:p>
          <a:p>
            <a:r>
              <a:rPr lang="es-ES" b="1" dirty="0"/>
              <a:t>Lavado de frutas en post cosecha</a:t>
            </a:r>
            <a:r>
              <a:rPr lang="es-ES" dirty="0"/>
              <a:t>.</a:t>
            </a:r>
          </a:p>
          <a:p>
            <a:r>
              <a:rPr lang="es-ES" b="1" dirty="0"/>
              <a:t>Para desinfectar el suelo</a:t>
            </a:r>
            <a:r>
              <a:rPr lang="es-ES" dirty="0"/>
              <a:t>. Aplicar 40 L/ha directamente o mediante el riego por goteo. La aplicación debe realizarse dos semanas antes de la siembra, para evitar el ataque de hongos a las raíces del cultivo a establecer.</a:t>
            </a:r>
            <a:endParaRPr lang="es-MX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857387"/>
          </a:xfrm>
          <a:ln>
            <a:solidFill>
              <a:srgbClr val="FFFF00"/>
            </a:solidFill>
          </a:ln>
        </p:spPr>
        <p:txBody>
          <a:bodyPr>
            <a:noAutofit/>
          </a:bodyPr>
          <a:lstStyle/>
          <a:p>
            <a:r>
              <a:rPr lang="es-ES" sz="6600" dirty="0"/>
              <a:t>Documentos que avalan el </a:t>
            </a:r>
            <a:r>
              <a:rPr lang="es-ES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</a:t>
            </a:r>
            <a:endParaRPr lang="es-MX" sz="6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Subtítulo"/>
          <p:cNvSpPr>
            <a:spLocks noGrp="1"/>
          </p:cNvSpPr>
          <p:nvPr>
            <p:ph type="subTitle" idx="1"/>
          </p:nvPr>
        </p:nvSpPr>
        <p:spPr>
          <a:xfrm>
            <a:off x="1371600" y="3286124"/>
            <a:ext cx="6400800" cy="2352676"/>
          </a:xfrm>
          <a:solidFill>
            <a:srgbClr val="FF0000"/>
          </a:solidFill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Certificado que avala la condición de </a:t>
            </a:r>
            <a:r>
              <a:rPr lang="es-ES" b="1" dirty="0">
                <a:solidFill>
                  <a:schemeClr val="tx1"/>
                </a:solidFill>
              </a:rPr>
              <a:t>producto orgánico</a:t>
            </a:r>
            <a:r>
              <a:rPr lang="es-ES" dirty="0">
                <a:solidFill>
                  <a:schemeClr val="tx1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Resultados investigativos y otros documentos de interés.</a:t>
            </a:r>
            <a:endParaRPr lang="es-MX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  <a:ln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es-ES" dirty="0"/>
              <a:t>Certificado de producto orgánico anterior (se ratifica cada año).</a:t>
            </a:r>
            <a:endParaRPr lang="es-MX" dirty="0"/>
          </a:p>
        </p:txBody>
      </p:sp>
      <p:pic>
        <p:nvPicPr>
          <p:cNvPr id="3074" name="Picture 2" descr="C:\Users\ANDRES R. VELOSO\Documents\NES\n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8715436" cy="52864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428760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s-ES" sz="3200" u="sng" dirty="0"/>
              <a:t>Eficiencia en el control </a:t>
            </a:r>
            <a:r>
              <a:rPr lang="es-ES" sz="3200" dirty="0"/>
              <a:t>del </a:t>
            </a:r>
            <a:r>
              <a:rPr lang="es-ES" sz="3200" b="1" dirty="0"/>
              <a:t>Mildiú polvoriento </a:t>
            </a:r>
            <a:r>
              <a:rPr lang="es-ES" sz="3200" dirty="0"/>
              <a:t>causado por </a:t>
            </a:r>
            <a:r>
              <a:rPr lang="es-ES" sz="3200" i="1" dirty="0"/>
              <a:t>Oídium tingitaninum </a:t>
            </a:r>
            <a:r>
              <a:rPr lang="es-ES" sz="3200" dirty="0"/>
              <a:t>y </a:t>
            </a:r>
            <a:r>
              <a:rPr lang="es-ES" sz="3200" b="1" dirty="0"/>
              <a:t>del ácaro </a:t>
            </a:r>
            <a:r>
              <a:rPr lang="es-ES" sz="3200" i="1" dirty="0"/>
              <a:t>Tetranychus urticae.</a:t>
            </a:r>
            <a:endParaRPr lang="es-MX" sz="3200" i="1" dirty="0"/>
          </a:p>
        </p:txBody>
      </p:sp>
      <p:pic>
        <p:nvPicPr>
          <p:cNvPr id="5125" name="Picture 5" descr="C:\Users\ANDRES R. VELOSO\Documents\NES\Apples\Pag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02"/>
            <a:ext cx="8286808" cy="50720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ES" sz="2800" u="sng" dirty="0"/>
              <a:t>Reducción del % hojas infestadas por</a:t>
            </a:r>
            <a:r>
              <a:rPr lang="es-ES" sz="2800" b="1" dirty="0"/>
              <a:t> Mildiú polvoriento</a:t>
            </a:r>
            <a:r>
              <a:rPr lang="es-ES" sz="2800" dirty="0"/>
              <a:t>.</a:t>
            </a:r>
            <a:br>
              <a:rPr lang="es-ES" sz="2800" dirty="0"/>
            </a:br>
            <a:r>
              <a:rPr lang="es-ES" sz="2800" dirty="0"/>
              <a:t> </a:t>
            </a:r>
            <a:r>
              <a:rPr lang="es-ES" sz="2800" b="1" i="1" dirty="0"/>
              <a:t>NES al 2% (VS) Hexaconazole 0.04% de Zeneca </a:t>
            </a:r>
            <a:endParaRPr lang="es-MX" sz="2800" b="1" i="1" dirty="0"/>
          </a:p>
        </p:txBody>
      </p:sp>
      <p:pic>
        <p:nvPicPr>
          <p:cNvPr id="6146" name="Picture 2" descr="C:\Users\ANDRES R. VELOSO\Documents\NES\Apples\Pag 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00200"/>
            <a:ext cx="8215370" cy="49006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ES" dirty="0"/>
              <a:t> </a:t>
            </a:r>
            <a:r>
              <a:rPr lang="es-ES" sz="3100" b="1" dirty="0"/>
              <a:t>NES al 2% (VS) Hexaconazole 0.04% de Zeneca</a:t>
            </a:r>
            <a:r>
              <a:rPr lang="es-ES" sz="3100" b="1" i="1" dirty="0"/>
              <a:t>.</a:t>
            </a:r>
            <a:br>
              <a:rPr lang="es-ES" sz="3100" b="1" i="1" dirty="0"/>
            </a:br>
            <a:r>
              <a:rPr lang="es-ES" sz="3100" b="1" i="1" dirty="0"/>
              <a:t> </a:t>
            </a:r>
            <a:r>
              <a:rPr lang="es-ES" sz="2700" b="1" i="1" u="sng" dirty="0"/>
              <a:t>NES fue mas eficiente en el control de la enfermedad</a:t>
            </a:r>
            <a:r>
              <a:rPr lang="es-ES" sz="2200" b="1" i="1" dirty="0"/>
              <a:t>. </a:t>
            </a:r>
            <a:endParaRPr lang="es-MX" sz="2200" dirty="0"/>
          </a:p>
        </p:txBody>
      </p:sp>
      <p:pic>
        <p:nvPicPr>
          <p:cNvPr id="7170" name="Picture 2" descr="C:\Users\ANDRES R. VELOSO\Documents\NES\Apples\Pag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8286808" cy="4972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ES" sz="3600" u="sng" dirty="0"/>
              <a:t>Reducción del número de ácaros por hoja</a:t>
            </a:r>
            <a:r>
              <a:rPr lang="es-ES" sz="3600" dirty="0"/>
              <a:t>.</a:t>
            </a:r>
            <a:br>
              <a:rPr lang="es-ES" sz="3600" dirty="0"/>
            </a:br>
            <a:r>
              <a:rPr lang="es-ES" sz="3600" b="1" i="1" dirty="0"/>
              <a:t> NES al 2% (VS) Cyhexatine 0.06% de Zeneca. </a:t>
            </a:r>
            <a:endParaRPr lang="es-MX" sz="3600" dirty="0"/>
          </a:p>
        </p:txBody>
      </p:sp>
      <p:pic>
        <p:nvPicPr>
          <p:cNvPr id="8194" name="Picture 2" descr="C:\Users\ANDRES R. VELOSO\Documents\NES\Apples\Pag 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00200"/>
            <a:ext cx="8286808" cy="49006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ES" sz="3200" u="sng" dirty="0"/>
              <a:t>NES al 2% (VS) Cyhexatine 0.06% de Zeneca.</a:t>
            </a:r>
            <a:br>
              <a:rPr lang="es-ES" sz="3200" u="sng" dirty="0"/>
            </a:br>
            <a:r>
              <a:rPr lang="es-ES" sz="3200" u="sng" dirty="0"/>
              <a:t>(</a:t>
            </a:r>
            <a:r>
              <a:rPr lang="es-ES" sz="2200" u="sng" dirty="0"/>
              <a:t>NES controló los ácaros y no afectó los enemigos naturales de los ácaros</a:t>
            </a:r>
            <a:r>
              <a:rPr lang="es-ES" sz="3200" u="sng" dirty="0"/>
              <a:t>)</a:t>
            </a:r>
            <a:endParaRPr lang="es-MX" sz="3200" u="sng" dirty="0"/>
          </a:p>
        </p:txBody>
      </p:sp>
      <p:pic>
        <p:nvPicPr>
          <p:cNvPr id="9218" name="Picture 2" descr="C:\Users\ANDRES R. VELOSO\Documents\NES\Apples\Pag 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8286808" cy="49006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ES" sz="2800" b="1" dirty="0"/>
              <a:t>El estudio comprendió 8 ensayos de campo </a:t>
            </a:r>
            <a:r>
              <a:rPr lang="es-ES" sz="2800" u="sng" dirty="0"/>
              <a:t>(4)para el control del hongo y (4) para el control de los ácaros</a:t>
            </a:r>
            <a:r>
              <a:rPr lang="es-ES" sz="2800" dirty="0"/>
              <a:t>. </a:t>
            </a:r>
            <a:r>
              <a:rPr lang="es-ES" sz="2800" i="1" dirty="0"/>
              <a:t>En 4 localidades diferentes en el cultivo de manzanas al norte de Israel</a:t>
            </a:r>
            <a:r>
              <a:rPr lang="es-ES" sz="2800" dirty="0"/>
              <a:t>.</a:t>
            </a:r>
            <a:endParaRPr lang="es-MX" sz="2800" dirty="0"/>
          </a:p>
        </p:txBody>
      </p:sp>
      <p:pic>
        <p:nvPicPr>
          <p:cNvPr id="10242" name="Picture 2" descr="C:\Users\ANDRES R. VELOSO\Documents\NES\Apples\Pag 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00200"/>
            <a:ext cx="8286808" cy="49006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1" y="142852"/>
            <a:ext cx="2928958" cy="1292248"/>
          </a:xfrm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ES" sz="3200" dirty="0"/>
              <a:t>Resultados de ensayos con </a:t>
            </a:r>
            <a:r>
              <a:rPr lang="es-E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</a:t>
            </a:r>
            <a:r>
              <a:rPr lang="es-ES" sz="3200" dirty="0"/>
              <a:t> en Paraguay.</a:t>
            </a:r>
            <a:endParaRPr lang="es-MX" sz="3200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>
          <a:xfrm>
            <a:off x="285721" y="1857364"/>
            <a:ext cx="2928958" cy="4857784"/>
          </a:xfrm>
          <a:ln>
            <a:solidFill>
              <a:srgbClr val="FF000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s-ES" sz="3200" b="1" dirty="0"/>
              <a:t>Objetivo</a:t>
            </a:r>
            <a:r>
              <a:rPr lang="es-ES" sz="3200" dirty="0"/>
              <a:t>:</a:t>
            </a:r>
          </a:p>
          <a:p>
            <a:r>
              <a:rPr lang="es-ES" sz="2400" dirty="0"/>
              <a:t>Determinar la </a:t>
            </a:r>
          </a:p>
          <a:p>
            <a:r>
              <a:rPr lang="es-ES" sz="2400" dirty="0"/>
              <a:t>Eficiencia del NES para el control de ácaros.</a:t>
            </a:r>
          </a:p>
          <a:p>
            <a:r>
              <a:rPr lang="es-ES" sz="2400" i="1" u="sng" dirty="0"/>
              <a:t>Composición del NES</a:t>
            </a:r>
            <a:r>
              <a:rPr lang="es-ES" sz="2400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/>
              <a:t>Azufre.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/>
              <a:t>Sodio.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/>
              <a:t>Potasio.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/>
              <a:t>Magnesio.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/>
              <a:t>Hierro.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/>
              <a:t>Cobre. 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/>
              <a:t>Calcio.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/>
              <a:t>Sulfatos y Sulfitos.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/>
              <a:t>pH alcalino.</a:t>
            </a:r>
          </a:p>
          <a:p>
            <a:endParaRPr lang="es-MX" sz="2400" dirty="0"/>
          </a:p>
        </p:txBody>
      </p:sp>
      <p:pic>
        <p:nvPicPr>
          <p:cNvPr id="4099" name="Picture 3" descr="C:\Users\ANDRES R. VELOSO\Documents\NES\MAG-1 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85728"/>
            <a:ext cx="5299364" cy="621510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2828916" cy="1162050"/>
          </a:xfrm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ES" sz="2800" dirty="0"/>
              <a:t>Resultados de ensayos con </a:t>
            </a:r>
            <a:r>
              <a:rPr lang="es-E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</a:t>
            </a:r>
            <a:r>
              <a:rPr lang="es-ES" sz="2800" dirty="0"/>
              <a:t>  en Paraguay</a:t>
            </a:r>
            <a:r>
              <a:rPr lang="es-ES" dirty="0"/>
              <a:t>.</a:t>
            </a:r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714488"/>
            <a:ext cx="2828916" cy="5000660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endParaRPr lang="es-ES" sz="1800" u="sng" dirty="0"/>
          </a:p>
          <a:p>
            <a:r>
              <a:rPr lang="es-ES" sz="1800" u="sng" dirty="0"/>
              <a:t>El ensayo se realizó en una plantación de cítricos </a:t>
            </a:r>
            <a:r>
              <a:rPr lang="es-ES" sz="1800" dirty="0"/>
              <a:t>(naranja Valencia de 9 años) perteneciente al Instituto Agronómico Nacional.</a:t>
            </a:r>
          </a:p>
          <a:p>
            <a:endParaRPr lang="es-ES" sz="1800" dirty="0"/>
          </a:p>
          <a:p>
            <a:r>
              <a:rPr lang="es-ES" sz="1800" u="sng" dirty="0"/>
              <a:t>Los tratamientos fueron</a:t>
            </a:r>
            <a:r>
              <a:rPr lang="es-ES" sz="1800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1800" dirty="0"/>
              <a:t>Testigo.</a:t>
            </a:r>
          </a:p>
          <a:p>
            <a:pPr>
              <a:buFont typeface="Arial" pitchFamily="34" charset="0"/>
              <a:buChar char="•"/>
            </a:pPr>
            <a:r>
              <a:rPr lang="es-ES" sz="1800" dirty="0"/>
              <a:t>NES dosis 1, (al 1%).</a:t>
            </a:r>
          </a:p>
          <a:p>
            <a:pPr>
              <a:buFont typeface="Arial" pitchFamily="34" charset="0"/>
              <a:buChar char="•"/>
            </a:pPr>
            <a:r>
              <a:rPr lang="es-ES" sz="1800" dirty="0"/>
              <a:t>NES dosis 2, (al 2 %).</a:t>
            </a:r>
          </a:p>
          <a:p>
            <a:pPr>
              <a:buFont typeface="Arial" pitchFamily="34" charset="0"/>
              <a:buChar char="•"/>
            </a:pPr>
            <a:r>
              <a:rPr lang="es-ES" sz="1800" dirty="0"/>
              <a:t>NES dosis 3, (al 3 %).</a:t>
            </a:r>
          </a:p>
          <a:p>
            <a:r>
              <a:rPr lang="es-ES" sz="1800" u="sng" dirty="0"/>
              <a:t>Épocas de conteo</a:t>
            </a:r>
            <a:r>
              <a:rPr lang="es-ES" sz="1800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1800" dirty="0"/>
              <a:t>Al inicio (pre conteo).</a:t>
            </a:r>
          </a:p>
          <a:p>
            <a:pPr>
              <a:buFont typeface="Arial" pitchFamily="34" charset="0"/>
              <a:buChar char="•"/>
            </a:pPr>
            <a:r>
              <a:rPr lang="es-ES" sz="1800" dirty="0"/>
              <a:t>En 6 momentos o épocas después de iniciada las aplicaciones.</a:t>
            </a:r>
          </a:p>
          <a:p>
            <a:pPr>
              <a:buFont typeface="Arial" pitchFamily="34" charset="0"/>
              <a:buChar char="•"/>
            </a:pPr>
            <a:endParaRPr lang="es-ES" sz="1800" dirty="0"/>
          </a:p>
          <a:p>
            <a:endParaRPr lang="es-ES" sz="1800" dirty="0"/>
          </a:p>
          <a:p>
            <a:pPr>
              <a:buFont typeface="Arial" pitchFamily="34" charset="0"/>
              <a:buChar char="•"/>
            </a:pPr>
            <a:endParaRPr lang="es-MX" sz="1800" dirty="0"/>
          </a:p>
        </p:txBody>
      </p:sp>
      <p:pic>
        <p:nvPicPr>
          <p:cNvPr id="11266" name="Picture 2" descr="C:\Users\ANDRES R. VELOSO\Documents\NES\MAG-2 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14744" y="273050"/>
            <a:ext cx="5143535" cy="629922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2828916" cy="1162050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s-ES" sz="2400" dirty="0">
                <a:latin typeface="+mn-lt"/>
              </a:rPr>
              <a:t>Resultados de ensayos con </a:t>
            </a:r>
            <a:r>
              <a:rPr lang="es-E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NES</a:t>
            </a:r>
            <a:r>
              <a:rPr lang="es-ES" sz="2400" dirty="0">
                <a:latin typeface="+mn-lt"/>
              </a:rPr>
              <a:t>    en Paraguay.</a:t>
            </a:r>
            <a:endParaRPr lang="es-MX" sz="2400" dirty="0">
              <a:latin typeface="+mn-lt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643050"/>
            <a:ext cx="2828916" cy="5000660"/>
          </a:xfrm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endParaRPr lang="es-ES" sz="2000" dirty="0"/>
          </a:p>
          <a:p>
            <a:r>
              <a:rPr lang="es-ES" sz="2000" dirty="0"/>
              <a:t>Los resultados fueron sometidos a un riguroso proceso de Análisis Estadístico.</a:t>
            </a:r>
          </a:p>
          <a:p>
            <a:endParaRPr lang="es-ES" sz="2000" dirty="0"/>
          </a:p>
          <a:p>
            <a:r>
              <a:rPr lang="es-ES" sz="2000" dirty="0"/>
              <a:t>La interpretación de los resultados sugieren que la residualidad efectiva del producto fue de 18 días. Ya que en este intervalo no se observó aumento de la población de ácaros y si un leve incremento de la población a partir de los 24 días de la segunda aplicación.</a:t>
            </a:r>
            <a:endParaRPr lang="es-MX" sz="2000" dirty="0"/>
          </a:p>
        </p:txBody>
      </p:sp>
      <p:pic>
        <p:nvPicPr>
          <p:cNvPr id="12290" name="Picture 2" descr="C:\Users\ANDRES R. VELOSO\Documents\NES\MAG-3 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43306" y="428604"/>
            <a:ext cx="5214974" cy="61436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2614601" cy="108424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s-ES" sz="2400" dirty="0">
                <a:latin typeface="+mn-lt"/>
              </a:rPr>
              <a:t>Resultados de ensayos con </a:t>
            </a:r>
            <a:r>
              <a:rPr lang="es-ES" sz="2400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NES</a:t>
            </a:r>
            <a:r>
              <a:rPr lang="es-ES" sz="2400" dirty="0">
                <a:latin typeface="+mn-lt"/>
              </a:rPr>
              <a:t>    en Paraguay.</a:t>
            </a:r>
            <a:endParaRPr lang="es-MX" sz="2400" dirty="0">
              <a:latin typeface="+mn-lt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571612"/>
            <a:ext cx="2614601" cy="5143536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endParaRPr lang="es-ES" sz="1600" dirty="0"/>
          </a:p>
          <a:p>
            <a:r>
              <a:rPr lang="es-ES" sz="1600" dirty="0"/>
              <a:t>En el gráfico 2 se observa que el número de ácaros vivos bajó con las aplicaciones del NES y del testigo conocido (Kumulus)  de modo significativo con relación al testigo absoluto.</a:t>
            </a:r>
          </a:p>
          <a:p>
            <a:r>
              <a:rPr lang="es-ES" sz="1600" dirty="0"/>
              <a:t> </a:t>
            </a:r>
          </a:p>
          <a:p>
            <a:pPr algn="ctr"/>
            <a:r>
              <a:rPr lang="es-ES" sz="1600" b="1" dirty="0"/>
              <a:t>Kumulus (vs) NES. Igualmente efectivos</a:t>
            </a:r>
          </a:p>
          <a:p>
            <a:pPr algn="ctr"/>
            <a:endParaRPr lang="es-ES" sz="1600" b="1" dirty="0"/>
          </a:p>
          <a:p>
            <a:r>
              <a:rPr lang="es-ES" sz="1600" dirty="0"/>
              <a:t>En el gráfico 3 se observa que, las tres dosis de NES (1%, 2% y 3%) y el testigo conocido (Kumulus) fueron igualmente efectivas para bajar el número de ácaros vivos de modo significativo con relación al testigo absoluto.</a:t>
            </a:r>
            <a:endParaRPr lang="es-MX" sz="1600" dirty="0"/>
          </a:p>
        </p:txBody>
      </p:sp>
      <p:pic>
        <p:nvPicPr>
          <p:cNvPr id="13315" name="Picture 3" descr="C:\Users\ANDRES R. VELOSO\Documents\NES\MAG-4 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28992" y="500042"/>
            <a:ext cx="5500725" cy="607223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2686040" cy="1162050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s-ES" sz="2400" dirty="0">
                <a:latin typeface="+mn-lt"/>
              </a:rPr>
              <a:t>Resultados de ensayos con </a:t>
            </a:r>
            <a:r>
              <a:rPr lang="es-ES" sz="2400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NES</a:t>
            </a:r>
            <a:r>
              <a:rPr lang="es-ES" sz="2400" dirty="0">
                <a:latin typeface="+mn-lt"/>
              </a:rPr>
              <a:t>    en Paraguay.</a:t>
            </a:r>
            <a:endParaRPr lang="es-MX" sz="2400" dirty="0">
              <a:latin typeface="+mn-lt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571612"/>
            <a:ext cx="2686039" cy="5143536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endParaRPr lang="es-ES" dirty="0"/>
          </a:p>
          <a:p>
            <a:r>
              <a:rPr lang="es-ES" sz="1600" dirty="0"/>
              <a:t>El gráfico 4 muestra un alto grado de eficacia en el control del ácaro (100 %) en todas las dosis del NES y en el testigo conocido (Kumulus)</a:t>
            </a:r>
          </a:p>
          <a:p>
            <a:endParaRPr lang="es-ES" dirty="0"/>
          </a:p>
          <a:p>
            <a:r>
              <a:rPr lang="es-ES" b="1" dirty="0"/>
              <a:t>CONCLUSIONES: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/>
              <a:t>El NES es eficiente para el control  de la especie de ácaro </a:t>
            </a:r>
            <a:r>
              <a:rPr lang="es-ES" sz="1600" i="1" dirty="0"/>
              <a:t>Brevipalpus phoenicis </a:t>
            </a:r>
            <a:r>
              <a:rPr lang="es-ES" sz="1600" dirty="0"/>
              <a:t>en todas las dosis ensayadas. </a:t>
            </a:r>
            <a:r>
              <a:rPr lang="es-ES" sz="1600" b="1" dirty="0"/>
              <a:t>Se recomienda por tanto NES al 1 %.</a:t>
            </a:r>
          </a:p>
          <a:p>
            <a:r>
              <a:rPr lang="es-ES" sz="16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600" dirty="0"/>
              <a:t>Según la época de conteo, </a:t>
            </a:r>
            <a:r>
              <a:rPr lang="es-ES" sz="1600" b="1" dirty="0"/>
              <a:t>el NES es muy eficiente para el control de esta plaga hasta 18 días</a:t>
            </a:r>
            <a:r>
              <a:rPr lang="es-ES" sz="1600" dirty="0"/>
              <a:t> </a:t>
            </a:r>
            <a:r>
              <a:rPr lang="es-ES" sz="1600" u="sng" dirty="0"/>
              <a:t>después de la segunda aplicación</a:t>
            </a:r>
            <a:r>
              <a:rPr lang="es-ES" sz="1600" dirty="0"/>
              <a:t>. </a:t>
            </a:r>
            <a:endParaRPr lang="es-MX" sz="1600" b="1" i="1" dirty="0"/>
          </a:p>
        </p:txBody>
      </p:sp>
      <p:pic>
        <p:nvPicPr>
          <p:cNvPr id="14338" name="Picture 2" descr="C:\Users\ANDRES R. VELOSO\Documents\NES\MAG-5 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00430" y="428604"/>
            <a:ext cx="5380116" cy="606742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2828916" cy="1162050"/>
          </a:xfrm>
        </p:spPr>
        <p:txBody>
          <a:bodyPr>
            <a:noAutofit/>
          </a:bodyPr>
          <a:lstStyle/>
          <a:p>
            <a:r>
              <a:rPr lang="es-ES" sz="2400" dirty="0">
                <a:latin typeface="+mn-lt"/>
              </a:rPr>
              <a:t>Resultados de ensayos con </a:t>
            </a:r>
            <a:r>
              <a:rPr lang="es-ES" sz="2400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NES</a:t>
            </a:r>
            <a:r>
              <a:rPr lang="es-ES" sz="2400" dirty="0">
                <a:latin typeface="+mn-lt"/>
              </a:rPr>
              <a:t>    en Paraguay.</a:t>
            </a:r>
            <a:endParaRPr lang="es-MX" sz="2400" dirty="0">
              <a:latin typeface="+mn-lt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643050"/>
            <a:ext cx="2828915" cy="5072098"/>
          </a:xfrm>
        </p:spPr>
        <p:txBody>
          <a:bodyPr/>
          <a:lstStyle/>
          <a:p>
            <a:r>
              <a:rPr lang="es-ES" dirty="0"/>
              <a:t>Teniendo en cuenta los resultados de la evaluación comparativa del NES (vs) Kumulus en cuanto a eficiencia en el control del ácaro</a:t>
            </a:r>
          </a:p>
          <a:p>
            <a:r>
              <a:rPr lang="es-ES" i="1" dirty="0"/>
              <a:t>Brevipalpus phoenicis</a:t>
            </a:r>
            <a:r>
              <a:rPr lang="es-ES" b="1" dirty="0"/>
              <a:t>  </a:t>
            </a:r>
            <a:r>
              <a:rPr lang="es-ES" dirty="0"/>
              <a:t>en plantaciones de naranja Valencia en el  Instituto Agronómico Nacional.</a:t>
            </a:r>
          </a:p>
          <a:p>
            <a:endParaRPr lang="es-ES" b="1" dirty="0"/>
          </a:p>
          <a:p>
            <a:r>
              <a:rPr lang="es-ES" dirty="0"/>
              <a:t>El Departamento de Control de Insumos de la Dirección de Agroquímicos a trasvés de la SENAVE otorgó el siguiente documento de:</a:t>
            </a:r>
          </a:p>
          <a:p>
            <a:endParaRPr lang="es-ES" dirty="0"/>
          </a:p>
          <a:p>
            <a:pPr algn="ctr"/>
            <a:r>
              <a:rPr lang="es-ES" dirty="0"/>
              <a:t>CERTIFICADO DE REGISTRO Y LIBRE VENTA DE PRODUCTOS FITOSANITARIO Y AFINES.</a:t>
            </a:r>
          </a:p>
          <a:p>
            <a:endParaRPr lang="es-ES" dirty="0"/>
          </a:p>
          <a:p>
            <a:pPr algn="ctr"/>
            <a:r>
              <a:rPr lang="es-ES" dirty="0"/>
              <a:t>AL PRODUCTO CON NOMBRE COMERCIAL: </a:t>
            </a:r>
            <a:r>
              <a:rPr lang="es-E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</a:t>
            </a:r>
            <a:r>
              <a:rPr lang="es-ES" sz="2400" i="1" dirty="0"/>
              <a:t> </a:t>
            </a:r>
          </a:p>
        </p:txBody>
      </p:sp>
      <p:pic>
        <p:nvPicPr>
          <p:cNvPr id="15362" name="Picture 2" descr="C:\Users\ANDRES R. VELOSO\Documents\NES\Registro en Paraguay Certificado SENAV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500042"/>
            <a:ext cx="5143536" cy="600079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7772400" cy="1714512"/>
          </a:xfrm>
          <a:noFill/>
          <a:ln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es-ES" sz="8900" dirty="0"/>
              <a:t>Productos </a:t>
            </a:r>
            <a:r>
              <a:rPr lang="es-ES" sz="8900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NES</a:t>
            </a:r>
            <a:br>
              <a:rPr lang="es-ES" sz="6000" dirty="0"/>
            </a:br>
            <a:r>
              <a:rPr lang="es-ES" sz="4000" dirty="0">
                <a:solidFill>
                  <a:schemeClr val="bg1"/>
                </a:solidFill>
              </a:rPr>
              <a:t>PARA AGRICULTORES INTELIGENTES</a:t>
            </a:r>
            <a:endParaRPr lang="es-MX" sz="6000" dirty="0">
              <a:solidFill>
                <a:schemeClr val="bg1"/>
              </a:solidFill>
            </a:endParaRPr>
          </a:p>
        </p:txBody>
      </p:sp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noFill/>
          <a:ln>
            <a:solidFill>
              <a:srgbClr val="FF0000"/>
            </a:solidFill>
          </a:ln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  <a:hlinkClick r:id="rId2"/>
              </a:rPr>
              <a:t>WWW.AGROSERVICIOSNES.COM</a:t>
            </a: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MUCHAS GRACIAS.</a:t>
            </a:r>
            <a:endParaRPr lang="es-MX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1228</Words>
  <Application>Microsoft Macintosh PowerPoint</Application>
  <PresentationFormat>Presentación en pantalla (4:3)</PresentationFormat>
  <Paragraphs>106</Paragraphs>
  <Slides>25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Arial</vt:lpstr>
      <vt:lpstr>Calibri</vt:lpstr>
      <vt:lpstr>Tahoma</vt:lpstr>
      <vt:lpstr>Tema de Office</vt:lpstr>
      <vt:lpstr>Productos NES</vt:lpstr>
      <vt:lpstr>    Los productos NES cuentan con certificado de orgánico. </vt:lpstr>
      <vt:lpstr>NES. Fungicida Acaricida Ficha técnica.(Descripción general)</vt:lpstr>
      <vt:lpstr>NES. Fungicida Acaricida Ficha técnica.(Mecanismo de acción)</vt:lpstr>
      <vt:lpstr>NES. Fungicida Acaricida Ficha técnica.(Fenómenos de resistencia y de persistencia en el medio ambiente)</vt:lpstr>
      <vt:lpstr>NES. Fungicida Acaricida Ficha técnica.(Principales agentes causales de plagas y enfermedades eliminados por el NES)</vt:lpstr>
      <vt:lpstr>NES. Fungicida Acaricida. Principales cultivos donde se ha aplicado NES al 2 % con éxito.</vt:lpstr>
      <vt:lpstr>NES. Fungicida Acaricida. Otros usos del NES.</vt:lpstr>
      <vt:lpstr>Documentos que avalan el NES</vt:lpstr>
      <vt:lpstr>Presentación de PowerPoint</vt:lpstr>
      <vt:lpstr>Presentación de PowerPoint</vt:lpstr>
      <vt:lpstr>Certificado de producto orgánico anterior (se ratifica cada año).</vt:lpstr>
      <vt:lpstr>Eficiencia en el control del Mildiú polvoriento causado por Oídium tingitaninum y del ácaro Tetranychus urticae.</vt:lpstr>
      <vt:lpstr>Reducción del % hojas infestadas por Mildiú polvoriento.  NES al 2% (VS) Hexaconazole 0.04% de Zeneca </vt:lpstr>
      <vt:lpstr> NES al 2% (VS) Hexaconazole 0.04% de Zeneca.  NES fue mas eficiente en el control de la enfermedad. </vt:lpstr>
      <vt:lpstr>Reducción del número de ácaros por hoja.  NES al 2% (VS) Cyhexatine 0.06% de Zeneca. </vt:lpstr>
      <vt:lpstr>NES al 2% (VS) Cyhexatine 0.06% de Zeneca. (NES controló los ácaros y no afectó los enemigos naturales de los ácaros)</vt:lpstr>
      <vt:lpstr>El estudio comprendió 8 ensayos de campo (4)para el control del hongo y (4) para el control de los ácaros. En 4 localidades diferentes en el cultivo de manzanas al norte de Israel.</vt:lpstr>
      <vt:lpstr>Resultados de ensayos con NES en Paraguay.</vt:lpstr>
      <vt:lpstr>Resultados de ensayos con NES  en Paraguay.</vt:lpstr>
      <vt:lpstr>Resultados de ensayos con NES    en Paraguay.</vt:lpstr>
      <vt:lpstr>Resultados de ensayos con NES    en Paraguay.</vt:lpstr>
      <vt:lpstr>Resultados de ensayos con NES    en Paraguay.</vt:lpstr>
      <vt:lpstr>Resultados de ensayos con NES    en Paraguay.</vt:lpstr>
      <vt:lpstr>Productos NES PARA AGRICULTORES INTELIGENTES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Productos NES</dc:title>
  <dc:creator>ANDRES R. VELOSO</dc:creator>
  <cp:lastModifiedBy>Microsoft Office User</cp:lastModifiedBy>
  <cp:revision>97</cp:revision>
  <dcterms:created xsi:type="dcterms:W3CDTF">2011-08-28T17:55:56Z</dcterms:created>
  <dcterms:modified xsi:type="dcterms:W3CDTF">2021-12-04T03:53:37Z</dcterms:modified>
</cp:coreProperties>
</file>